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72" r:id="rId7"/>
    <p:sldId id="273" r:id="rId8"/>
    <p:sldId id="274" r:id="rId9"/>
    <p:sldId id="269" r:id="rId10"/>
    <p:sldId id="270" r:id="rId11"/>
    <p:sldId id="271" r:id="rId12"/>
    <p:sldId id="266" r:id="rId13"/>
    <p:sldId id="267" r:id="rId14"/>
    <p:sldId id="268" r:id="rId15"/>
    <p:sldId id="264" r:id="rId16"/>
    <p:sldId id="265" r:id="rId17"/>
    <p:sldId id="262" r:id="rId18"/>
    <p:sldId id="275" r:id="rId19"/>
    <p:sldId id="293" r:id="rId20"/>
    <p:sldId id="294" r:id="rId21"/>
    <p:sldId id="295" r:id="rId22"/>
    <p:sldId id="296" r:id="rId23"/>
    <p:sldId id="289" r:id="rId24"/>
    <p:sldId id="290" r:id="rId25"/>
    <p:sldId id="291" r:id="rId26"/>
    <p:sldId id="292" r:id="rId27"/>
    <p:sldId id="285" r:id="rId28"/>
    <p:sldId id="286" r:id="rId29"/>
    <p:sldId id="287" r:id="rId30"/>
    <p:sldId id="288" r:id="rId31"/>
    <p:sldId id="281" r:id="rId32"/>
    <p:sldId id="282" r:id="rId33"/>
    <p:sldId id="283" r:id="rId34"/>
    <p:sldId id="284" r:id="rId35"/>
    <p:sldId id="277" r:id="rId36"/>
    <p:sldId id="278" r:id="rId37"/>
    <p:sldId id="279" r:id="rId38"/>
    <p:sldId id="280" r:id="rId39"/>
    <p:sldId id="276" r:id="rId40"/>
    <p:sldId id="298" r:id="rId41"/>
    <p:sldId id="299" r:id="rId42"/>
    <p:sldId id="307" r:id="rId43"/>
    <p:sldId id="308" r:id="rId44"/>
    <p:sldId id="305" r:id="rId45"/>
    <p:sldId id="306" r:id="rId46"/>
    <p:sldId id="303" r:id="rId47"/>
    <p:sldId id="304" r:id="rId48"/>
    <p:sldId id="301" r:id="rId49"/>
    <p:sldId id="302" r:id="rId50"/>
    <p:sldId id="300" r:id="rId51"/>
    <p:sldId id="261" r:id="rId52"/>
    <p:sldId id="310" r:id="rId53"/>
    <p:sldId id="311" r:id="rId54"/>
    <p:sldId id="322" r:id="rId55"/>
    <p:sldId id="323" r:id="rId56"/>
    <p:sldId id="320" r:id="rId57"/>
    <p:sldId id="321" r:id="rId58"/>
    <p:sldId id="318" r:id="rId59"/>
    <p:sldId id="319" r:id="rId60"/>
    <p:sldId id="316" r:id="rId61"/>
    <p:sldId id="317" r:id="rId62"/>
    <p:sldId id="314" r:id="rId63"/>
    <p:sldId id="315" r:id="rId64"/>
    <p:sldId id="312" r:id="rId65"/>
    <p:sldId id="313" r:id="rId66"/>
    <p:sldId id="309" r:id="rId67"/>
    <p:sldId id="326" r:id="rId68"/>
    <p:sldId id="325" r:id="rId69"/>
    <p:sldId id="327" r:id="rId70"/>
    <p:sldId id="297" r:id="rId71"/>
    <p:sldId id="25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3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ABF4-33BE-A9D8-AB5E-976DCCA58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71B72-FD44-EF0D-8D00-150DF9EA2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1CFA2-8E3D-2B0C-8E31-D8FA97DB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6E64-8199-99E7-9F8B-65CAB00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0E4B7-4E17-F403-1922-7458C344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F6AF-1B2E-E04C-C189-C4BDFF83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79D44-5B66-4F45-325B-1F6768ADA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9192-E507-6A5D-0D0B-E032986D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7B29-02D0-8B72-865F-6D825D10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6A61-821C-9177-8E6D-ABDFB0AC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F9F3E-F73B-0A54-169B-79276D7DB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4ACE9-7F68-1A37-EC2F-E7A70D5E9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9182F-2A0D-3133-76E3-8F5EB287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1ECCF-E0F7-5B6D-6407-996DFC50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3580-50E7-7006-75F8-F118BB66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8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679A-1227-A10A-285A-852E264E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3371-0337-38C1-8D47-FC8119AF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E10A-A0B2-8764-D205-75F9C0CD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4CE2D-478B-9997-AAE2-55994F9D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71F4-FDC1-7160-7622-A7F2664D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2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A26A-B65A-FF17-35B6-6F3FCB5A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512FC-D538-14D4-E055-498F80F30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FB5A-4897-1957-8925-9EBB2FF3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A25E4-6C28-B6E3-720F-8E4D11A0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3F56-0936-742D-5298-AEF33F51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FA36-7FC6-201D-4A00-810B406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07C9-73B6-00EC-760B-B61B96CCA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9137C-6A0A-BA6F-1413-3E60F9E5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4E253-F4B9-EAD1-FF09-15502500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F0D4-3D3E-F266-376A-554E8118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0D77A-E74B-8836-9FA2-4B5FC8D5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67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EF0E-00C7-46B9-9036-D67FE9D1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592A8-4222-67AC-19A3-BEFB9A8F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9D958-22DD-F466-3FD5-C0758B6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9C353-A4DC-EBF1-9B01-DB5E6FDEE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1B2AE-330E-C8BD-18BE-B6E31D177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D2E0B-C15A-8CD3-D156-2C004F22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29FB0-C621-2210-A9CC-A7005EDF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2631-C3F4-69B8-BA36-220099F8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4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071-678E-C255-575B-E3C8555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0F723-D08F-128F-B79F-4F28EB5A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24495-E2F5-640B-31EE-5E9D0491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FF243-1541-915D-9A02-A46446DA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C95A9-B990-B69A-D1B5-B4FEF63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E4D22-B56B-ADBD-0923-40E816BE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B2B76-70F6-D31F-DD68-E7951DB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1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4A4E-49BF-0533-3004-4829D632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437F-9EB4-22D5-2D29-8CA5F969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589D0-471B-0A6D-50D1-FA41EE0D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70D09-4C30-6824-8C32-443D55F8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6BCBD-8973-0FA1-445D-78F095F0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5B67D-F440-D0AB-2672-218A43A2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FCEC-EA3F-2FC7-7BB4-9193A2B1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9645F-B23C-D777-4361-F894328F2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6BA0-EC6F-6FDA-AF10-466D2251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3515B-36D0-7438-1C00-B653CC7F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9EA61-E7FA-0F54-29A7-4D87EE41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1281A-ECF1-2D0F-ED68-36E858E8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9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4EBC3-2687-EE16-2DE6-B7F2D19E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0F57-E28E-FEFD-6A96-A16B3EDAD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6C4CF-AD3A-34DF-02F8-E384995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E65B-F09D-0A46-A8AA-7F4B159CC37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3336-CD12-B284-CB2F-08B9640A6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CC45-0B0E-D254-9A2C-2C2809343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medium.com/@leticia.b/the-story-of-seed-42-874953452b9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L6-7. Supervised Learning.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One feature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130D9-FCBD-4F63-C311-A0E6BB2C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1" y="1381400"/>
            <a:ext cx="7772400" cy="246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AD316-7DE2-6239-13A9-5B49C78E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35098"/>
            <a:ext cx="7772400" cy="9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Residuals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90FBD-F82B-811F-B1A9-15145A90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27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Estimates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6422-CF92-CE05-06A6-274E6F3C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037"/>
            <a:ext cx="7772400" cy="30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4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Flipper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2BF38-14A5-EE80-A93A-674BB7F7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287"/>
            <a:ext cx="7772400" cy="4664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1A1A0-867A-866C-E182-3DC9B797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Bill 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6DB5-4EA0-F8A0-EF92-2ADEB8EE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5" y="1690688"/>
            <a:ext cx="6601967" cy="46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36595-69E6-ABBE-3493-62B3FF58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Bill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AEFED-6A04-20F3-35A6-4DD9723F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6514"/>
            <a:ext cx="6522541" cy="46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921A0-AE4C-A085-B8F5-61B77AA1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Standard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D1B12-E28D-9F16-C6A4-6ED85A6B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215"/>
            <a:ext cx="7772400" cy="3444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26D5C-66AF-4EE7-5C3D-EB6A02CB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47749"/>
            <a:ext cx="7772400" cy="15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Hypothesis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893F0-09C9-B842-2BDD-F5375F91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1720"/>
            <a:ext cx="7772400" cy="39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3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P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88C80-8066-5253-888A-C74310D9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4439"/>
            <a:ext cx="7772400" cy="27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9750E-E8BB-AB4D-F112-B0C7EC67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29" y="1509122"/>
            <a:ext cx="6315342" cy="53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308D-4212-7AF1-0189-56EB2ABB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[Regression 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C5DA4-4A2F-0BFC-CF43-7440B3D1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002"/>
            <a:ext cx="4230757" cy="369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88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93BB1-76B2-05E3-39C6-0AC19FB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56" y="1437188"/>
            <a:ext cx="6685088" cy="53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5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B172E-7F78-30A6-38AB-3F1558C9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3" y="1415047"/>
            <a:ext cx="7262813" cy="54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Assessing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E0C99-D17B-3E7F-18D4-467C430B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413"/>
            <a:ext cx="7772400" cy="2530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DD0ED-1015-5A55-C186-9019013C7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9919"/>
            <a:ext cx="7772400" cy="22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Assessing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47D05-C891-21A4-0719-A39FC2A8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365"/>
            <a:ext cx="777240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Main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F9072-2D93-E144-1A79-C9AC3185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3" y="2073692"/>
            <a:ext cx="7772400" cy="16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Other loss functions</a:t>
            </a:r>
            <a:br>
              <a:rPr lang="en-GB" dirty="0"/>
            </a:br>
            <a:r>
              <a:rPr lang="en-GB" dirty="0"/>
              <a:t>L1 loss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B6E6C-5EA3-0B52-88C6-8139756B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1690688"/>
            <a:ext cx="7772400" cy="763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57CCB-AB30-3A6D-077E-09247E13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2" y="2596406"/>
            <a:ext cx="8116958" cy="32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Mean Bias 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98DB-8604-5800-ACB0-CAD9B664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1056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1637CC-269F-9E3B-A067-F1C3B9A6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7772400" cy="18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L2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3F1BE-2151-F963-5198-A917857C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0627"/>
            <a:ext cx="7772400" cy="20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2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Loss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260A1-4C6B-5EB9-10AF-A0DBDE63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690688"/>
            <a:ext cx="7772400" cy="39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Huber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A0504-79D9-531A-B42B-016DBD7C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7190"/>
            <a:ext cx="7772400" cy="22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88B5-A230-8BAA-15E2-2D7B3C69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EA9DA-7BEC-BD07-1879-8BF5F750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571"/>
            <a:ext cx="7772400" cy="674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50FB8-22D1-4E01-7439-589C237B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5517"/>
            <a:ext cx="7772400" cy="41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Comparison of loss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B0A16-74FD-C095-9A50-FEBA6DD0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0688"/>
            <a:ext cx="4143375" cy="272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CDE1D-7C6A-97FF-8DEC-4D97A979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6" y="1690689"/>
            <a:ext cx="42672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DF4185-C598-F2D0-1D2F-BA2CE7236A29}"/>
              </a:ext>
            </a:extLst>
          </p:cNvPr>
          <p:cNvSpPr txBox="1"/>
          <p:nvPr/>
        </p:nvSpPr>
        <p:spPr>
          <a:xfrm>
            <a:off x="370490" y="4586289"/>
            <a:ext cx="11232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MAE: on average, the predictions are off by 312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MBE: the errors cancel out </a:t>
            </a:r>
            <a:r>
              <a:rPr lang="en-GB" sz="1400" dirty="0" err="1"/>
              <a:t>i.e</a:t>
            </a:r>
            <a:r>
              <a:rPr lang="en-GB" sz="1400" dirty="0"/>
              <a:t> the model doesn't have a systematic  bias in its predictions; rephrased, it does not consistently overpredict or underpredict the target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MSE: larger errors are amplified; highest value across metrics; even a few significant deviations (outliers) can result in a high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Huber loss bridges MAE and MSE, penalizing outliers on a linear function. Its value between MAE and MSE suggests there are outliers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17844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Comparison of loss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AF87D-3DCD-C0ED-2CDE-C7DD97E37210}"/>
              </a:ext>
            </a:extLst>
          </p:cNvPr>
          <p:cNvSpPr txBox="1"/>
          <p:nvPr/>
        </p:nvSpPr>
        <p:spPr>
          <a:xfrm>
            <a:off x="838200" y="1778377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linear regression models using different loss functions (MAE, MBE, Huber loss), calculating coefficients and residuals for each.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B597D-1B1C-7542-1CBC-CEC40117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8" y="2512396"/>
            <a:ext cx="4767091" cy="4193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C63FC-F9C5-E0FC-ECA1-3108D3D1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73" y="2876713"/>
            <a:ext cx="6212059" cy="286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39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MAE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4E164-3724-80CF-C48A-CEFDE1BAC7E7}"/>
              </a:ext>
            </a:extLst>
          </p:cNvPr>
          <p:cNvSpPr txBox="1"/>
          <p:nvPr/>
        </p:nvSpPr>
        <p:spPr>
          <a:xfrm>
            <a:off x="838200" y="4110801"/>
            <a:ext cx="8694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Optimized to minimize the average absolute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MBE is positive, i.e. the model tends to underpredict the target variable, though the value is relatively small.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MSE and Huber loss values suggest some presence of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C7F13-B8FA-11CB-8C6E-ABCBBDD3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8756"/>
            <a:ext cx="5537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5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Huber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2BD4-428F-C9D3-342C-60235050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520"/>
            <a:ext cx="60198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1BC2E-815C-4C63-DA27-CD7251F4AC68}"/>
              </a:ext>
            </a:extLst>
          </p:cNvPr>
          <p:cNvSpPr txBox="1"/>
          <p:nvPr/>
        </p:nvSpPr>
        <p:spPr>
          <a:xfrm>
            <a:off x="838200" y="4110801"/>
            <a:ext cx="8694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Huber loss balances MAE (L1) and MSE (L2). It inherits the robustness of MAE against outliers, while also benefiting from the stability of MSE on small residuals.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results of the Huber model are as expected a balance between the results of the MAE and MSE models.</a:t>
            </a:r>
          </a:p>
        </p:txBody>
      </p:sp>
    </p:spTree>
    <p:extLst>
      <p:ext uri="{BB962C8B-B14F-4D97-AF65-F5344CB8AC3E}">
        <p14:creationId xmlns:p14="http://schemas.microsoft.com/office/powerpoint/2010/main" val="28497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regression. </a:t>
            </a:r>
            <a:br>
              <a:rPr lang="en-GB" dirty="0"/>
            </a:br>
            <a:r>
              <a:rPr lang="en-GB" dirty="0"/>
              <a:t>Comparison loss functions.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6107-4E90-9B1E-304D-65375786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" y="1878705"/>
            <a:ext cx="5720257" cy="3859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0CA08-0D06-7E39-1F7A-71C5CA06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73" y="1878705"/>
            <a:ext cx="5720257" cy="45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Comparison of loss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BFAC8-CF78-DF0E-9660-3868838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258"/>
            <a:ext cx="7772400" cy="38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Homoscedasticity of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CBD14-8007-9DE7-3BDD-F46EF7D0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0" y="1690688"/>
            <a:ext cx="6465273" cy="5088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D175C-94E8-4E86-C331-7CE9A6DB7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080" y="4745794"/>
            <a:ext cx="7772400" cy="10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29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Bias/Variance </a:t>
            </a:r>
            <a:r>
              <a:rPr lang="en-GB" dirty="0" err="1"/>
              <a:t>tradeoff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499CB-AADB-F8A0-8770-838695E5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853"/>
            <a:ext cx="7772400" cy="36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6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Bias/variance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256B5-22B6-1628-164C-624962D4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7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3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A1E2B-A6C1-3DC9-9636-54F2E47D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2972"/>
            <a:ext cx="7772400" cy="28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3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9A9FD-6CA6-7C5B-AA17-27771EFE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3308"/>
            <a:ext cx="7772400" cy="1709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A7BB3-A748-048D-C32D-0999DDFE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0416"/>
            <a:ext cx="7772400" cy="18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[Regression 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E2FA0-761A-8238-9858-8C77FF536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17" y="1884673"/>
            <a:ext cx="4678017" cy="3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8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Multiple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C184-1229-61ED-2D2E-2A89B198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9BD26-34E9-BAE4-5297-BA9B6B2C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18434" cy="50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68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Pre-processing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59A29-EA67-77B3-398A-5BE81E8F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C27CC-0BF1-6939-2DE9-620A0990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84" y="3640142"/>
            <a:ext cx="7772400" cy="260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4CF43-0E39-77A8-7C3F-CD22A44E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35084"/>
            <a:ext cx="4965786" cy="16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Assessment of </a:t>
            </a:r>
            <a:r>
              <a:rPr lang="en-GB" dirty="0" err="1"/>
              <a:t>colinearity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6822B-69BB-FB5D-2559-9A0CF1BC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AA35C-578E-9E0D-81FD-94E21282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56" y="1733396"/>
            <a:ext cx="5250344" cy="51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8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Questions related to multiple predictors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8462B-6644-55EC-66DC-68309043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1903663"/>
            <a:ext cx="7772400" cy="27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8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Important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A5A04-3342-3354-9B50-58C7EC5F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068"/>
            <a:ext cx="7772400" cy="26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Forward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C3D1A-878B-6D44-DA6B-FDF70E4C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443"/>
            <a:ext cx="7772400" cy="29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03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Forward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83575-7E89-0AC7-CF98-43ACAF3F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907"/>
            <a:ext cx="4931979" cy="168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DF24D-6BEE-6CA7-E855-1480644B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5371"/>
            <a:ext cx="5446985" cy="31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58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Forward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A3740-37E8-BDCD-ED2F-9FB74F87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5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Forward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D0407-DF29-9541-BC47-72BB0F0B9FE9}"/>
              </a:ext>
            </a:extLst>
          </p:cNvPr>
          <p:cNvSpPr txBox="1"/>
          <p:nvPr/>
        </p:nvSpPr>
        <p:spPr>
          <a:xfrm>
            <a:off x="857335" y="4142332"/>
            <a:ext cx="1049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model.FL.BD.BL</a:t>
            </a:r>
            <a:r>
              <a:rPr lang="en-GB" dirty="0"/>
              <a:t> has a similar RSS compared to </a:t>
            </a:r>
            <a:r>
              <a:rPr lang="en-GB" dirty="0" err="1"/>
              <a:t>model.FL.BD</a:t>
            </a:r>
            <a:r>
              <a:rPr lang="en-GB" dirty="0"/>
              <a:t>, and comparable R^2 i.e. we are not explaining more signal.</a:t>
            </a:r>
          </a:p>
          <a:p>
            <a:endParaRPr lang="en-GB" dirty="0"/>
          </a:p>
          <a:p>
            <a:r>
              <a:rPr lang="en-GB" dirty="0"/>
              <a:t>We also note that the difference in R^2 between </a:t>
            </a:r>
            <a:r>
              <a:rPr lang="en-GB" dirty="0" err="1"/>
              <a:t>model.FL.BD</a:t>
            </a:r>
            <a:r>
              <a:rPr lang="en-GB" dirty="0"/>
              <a:t> and </a:t>
            </a:r>
            <a:r>
              <a:rPr lang="en-GB" dirty="0" err="1"/>
              <a:t>model.FL</a:t>
            </a:r>
            <a:r>
              <a:rPr lang="en-GB" dirty="0"/>
              <a:t> is minimal. </a:t>
            </a:r>
          </a:p>
          <a:p>
            <a:endParaRPr lang="en-GB" dirty="0"/>
          </a:p>
          <a:p>
            <a:r>
              <a:rPr lang="en-GB" dirty="0"/>
              <a:t>Following the lines of keep-it-simple, the preferred model is </a:t>
            </a:r>
            <a:r>
              <a:rPr lang="en-GB" dirty="0" err="1"/>
              <a:t>model.FL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A9FE9-C805-5251-B608-5DD71BB3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69" y="1898277"/>
            <a:ext cx="7772400" cy="19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Definition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6068A-04F5-0271-3874-D2B3011E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35F5C-5D95-6CE6-E5F1-DF760608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2909"/>
            <a:ext cx="6305550" cy="2063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58D29-1F38-DB84-607D-9D59B5A39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37292"/>
            <a:ext cx="5257800" cy="30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Backward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477A0-2BDE-D868-2663-686CD515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714"/>
            <a:ext cx="7772400" cy="27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Backward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EDCDA-1559-CB8A-0A5F-5509B55CBCA7}"/>
              </a:ext>
            </a:extLst>
          </p:cNvPr>
          <p:cNvSpPr txBox="1"/>
          <p:nvPr/>
        </p:nvSpPr>
        <p:spPr>
          <a:xfrm>
            <a:off x="838200" y="6123543"/>
            <a:ext cx="636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bill_length_mm</a:t>
            </a:r>
            <a:r>
              <a:rPr lang="en-GB" dirty="0"/>
              <a:t> has the largest p-value. i.e. it will be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DD159-AC17-2FCA-DADC-2BC13536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8395" cy="44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4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Backward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3E5D9-B052-5D2D-4496-B3453E003361}"/>
              </a:ext>
            </a:extLst>
          </p:cNvPr>
          <p:cNvSpPr txBox="1"/>
          <p:nvPr/>
        </p:nvSpPr>
        <p:spPr>
          <a:xfrm>
            <a:off x="838200" y="6308209"/>
            <a:ext cx="632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bill_depth_mm</a:t>
            </a:r>
            <a:r>
              <a:rPr lang="en-GB" dirty="0"/>
              <a:t> has the largest p-value. i.e. it will be excluded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3BB9F-FB70-BF67-8BFD-FF386D5E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6834352" cy="43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82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Backward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9E325-C19F-CBFE-7A02-D5A7FCA2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50269" cy="436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EF5D4-2827-C31D-9B05-3068BB212C39}"/>
              </a:ext>
            </a:extLst>
          </p:cNvPr>
          <p:cNvSpPr txBox="1"/>
          <p:nvPr/>
        </p:nvSpPr>
        <p:spPr>
          <a:xfrm>
            <a:off x="838200" y="6308209"/>
            <a:ext cx="576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remaining feature is significant – this is the final model</a:t>
            </a:r>
          </a:p>
        </p:txBody>
      </p:sp>
    </p:spTree>
    <p:extLst>
      <p:ext uri="{BB962C8B-B14F-4D97-AF65-F5344CB8AC3E}">
        <p14:creationId xmlns:p14="http://schemas.microsoft.com/office/powerpoint/2010/main" val="230514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Mixed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DAD25-822F-1B94-05F4-909A5ED8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583"/>
            <a:ext cx="7772400" cy="2970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8AB2E4-D0F3-2C92-B262-6C830DFD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21175"/>
            <a:ext cx="7772400" cy="1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Models with categorical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90669-7B96-D46E-47F1-96A8E2BA0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58"/>
          <a:stretch/>
        </p:blipFill>
        <p:spPr>
          <a:xfrm>
            <a:off x="838200" y="1915838"/>
            <a:ext cx="7772400" cy="809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BFF87-26A9-A04A-BCB1-0BEDBFE8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5114"/>
            <a:ext cx="9586296" cy="1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8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Models with categorical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E7E3B-99F3-FF68-7EC6-B0015A659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89"/>
          <a:stretch/>
        </p:blipFill>
        <p:spPr>
          <a:xfrm>
            <a:off x="838200" y="2137709"/>
            <a:ext cx="7772400" cy="1991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D9FFB-50CB-C2A4-EB2D-FE3E4E56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4433235"/>
            <a:ext cx="7772400" cy="22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6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r>
              <a:rPr lang="en-GB" dirty="0"/>
              <a:t>Models with categorical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914B0-024F-0048-B763-54972FB5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8337"/>
            <a:ext cx="7772400" cy="3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7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CBA4D-F67E-1600-83B5-29EFFB64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7032"/>
            <a:ext cx="7772400" cy="2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8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B5082-3BE3-7000-CDFA-81F5B4728529}"/>
              </a:ext>
            </a:extLst>
          </p:cNvPr>
          <p:cNvSpPr txBox="1"/>
          <p:nvPr/>
        </p:nvSpPr>
        <p:spPr>
          <a:xfrm>
            <a:off x="838200" y="3886986"/>
            <a:ext cx="933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do we like seed 42? </a:t>
            </a:r>
            <a:r>
              <a:rPr lang="en-GB" dirty="0">
                <a:hlinkClick r:id="rId2"/>
              </a:rPr>
              <a:t>https://medium.com/@leticia.b/the-story-of-seed-42-874953452b94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6174F-C3BE-627F-C546-375C8819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4" y="2151093"/>
            <a:ext cx="11576811" cy="10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6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Why is regression useful?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75DC5-FACA-6025-E401-5A0E76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813"/>
            <a:ext cx="7772400" cy="258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33F2C-8FD1-11F9-606D-D5206DC6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9" y="4113613"/>
            <a:ext cx="7772400" cy="170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59532-4B46-9D72-56A8-A7D28205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E7F4B-8E46-9479-4C87-8675324AA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40"/>
          <a:stretch/>
        </p:blipFill>
        <p:spPr>
          <a:xfrm>
            <a:off x="891209" y="1911924"/>
            <a:ext cx="7772400" cy="68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09257-46BC-3020-720F-12CC8B6E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9" y="2821561"/>
            <a:ext cx="9082732" cy="36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B7D6-D1E1-20F3-6B21-A3C551A2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4" y="4553884"/>
            <a:ext cx="7424737" cy="2304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A421-2BB9-3276-3BA6-E7BCA528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1679381"/>
            <a:ext cx="4242998" cy="28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EABE5-D79B-BC47-7109-65E16EAE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481"/>
            <a:ext cx="7772400" cy="2210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4C590-7FF2-3E3D-63D1-81C2C3A7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891732"/>
            <a:ext cx="5062538" cy="28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03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723D6-5FB6-7A47-AB27-0155263F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90688"/>
            <a:ext cx="618246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52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1E187D-45E7-563F-5B65-B5AB51E4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3724"/>
            <a:ext cx="7044472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1BAC9-D578-B3D9-DF18-9EDC5F94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25" y="4960882"/>
            <a:ext cx="8877744" cy="17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models. Decision trees</a:t>
            </a:r>
            <a:br>
              <a:rPr lang="en-GB" dirty="0"/>
            </a:br>
            <a:r>
              <a:rPr lang="en-GB" dirty="0"/>
              <a:t>Brief contrast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69A75-66E8-95F7-8287-1B34DFFE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54"/>
          <a:stretch/>
        </p:blipFill>
        <p:spPr>
          <a:xfrm>
            <a:off x="907774" y="2490952"/>
            <a:ext cx="7772400" cy="1880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B104C-B176-4A5B-941C-4DEAF928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4" y="1784074"/>
            <a:ext cx="6400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4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785CA-D0DA-B2FA-C91F-B9421FFF4298}"/>
              </a:ext>
            </a:extLst>
          </p:cNvPr>
          <p:cNvSpPr txBox="1"/>
          <p:nvPr/>
        </p:nvSpPr>
        <p:spPr>
          <a:xfrm>
            <a:off x="5181607" y="1093590"/>
            <a:ext cx="6587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Performance analysis: The model achieved very high accuracy ~95%.</a:t>
            </a:r>
          </a:p>
          <a:p>
            <a:endParaRPr lang="en-GB" dirty="0"/>
          </a:p>
          <a:p>
            <a:r>
              <a:rPr lang="en-GB" dirty="0"/>
              <a:t>This performance is comparable to what we observed on</a:t>
            </a:r>
          </a:p>
          <a:p>
            <a:r>
              <a:rPr lang="en-GB" dirty="0"/>
              <a:t>the validation set i.e. the model has high stability</a:t>
            </a:r>
          </a:p>
          <a:p>
            <a:r>
              <a:rPr lang="en-GB" dirty="0"/>
              <a:t>and generalises well.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9BC5B-8BCA-B8AE-725D-46C34FD9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182589"/>
            <a:ext cx="4715171" cy="3464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08579-4EC6-AF16-3309-D903C3ABED87}"/>
              </a:ext>
            </a:extLst>
          </p:cNvPr>
          <p:cNvSpPr txBox="1"/>
          <p:nvPr/>
        </p:nvSpPr>
        <p:spPr>
          <a:xfrm>
            <a:off x="4309241" y="2760774"/>
            <a:ext cx="68422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Adelie Penguins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Sensitivity: 96.55% of actual Adelie penguins were correctly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Specificity: 93.33% of non-Adelie instances were correctly 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Misclassifications: Two Adelie penguins were predicted as Gentoo.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F3A59-95E5-052F-B0DB-0A31E83467D0}"/>
              </a:ext>
            </a:extLst>
          </p:cNvPr>
          <p:cNvSpPr txBox="1"/>
          <p:nvPr/>
        </p:nvSpPr>
        <p:spPr>
          <a:xfrm>
            <a:off x="4309240" y="3975074"/>
            <a:ext cx="6842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Chinstrap Penguins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Sensitivity: 100% of actual Chinstrap penguins were correctly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Specificity: 93.33% of non-Chinstrap instances were correctly classified.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87DAE-2935-5B77-5755-078D99F6088F}"/>
              </a:ext>
            </a:extLst>
          </p:cNvPr>
          <p:cNvSpPr txBox="1"/>
          <p:nvPr/>
        </p:nvSpPr>
        <p:spPr>
          <a:xfrm>
            <a:off x="4309240" y="5049490"/>
            <a:ext cx="68422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Gentoo Penguins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Sensitivity: 100% of actual Adelie penguins were correctly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Specificity: 91.66% of non-Adelie instances were correctly 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Misclassifications: One Gentoo penguins was predicted as Chinstrap.</a:t>
            </a:r>
          </a:p>
        </p:txBody>
      </p:sp>
    </p:spTree>
    <p:extLst>
      <p:ext uri="{BB962C8B-B14F-4D97-AF65-F5344CB8AC3E}">
        <p14:creationId xmlns:p14="http://schemas.microsoft.com/office/powerpoint/2010/main" val="1473264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Regularisation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B114E-F653-999B-A47F-2D73CFC3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544"/>
            <a:ext cx="7772400" cy="3816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83C23-1CC2-5491-ABC1-06E69696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83" y="4258670"/>
            <a:ext cx="4678017" cy="1446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92E63-3B55-E9F0-3DA2-59D96B84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68" y="5767209"/>
            <a:ext cx="6814930" cy="10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Ridge regularisation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739A-FB99-48FE-CC76-7FADA637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5978"/>
            <a:ext cx="7772400" cy="25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2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</a:t>
            </a:r>
            <a:br>
              <a:rPr lang="en-GB" dirty="0"/>
            </a:br>
            <a:r>
              <a:rPr lang="en-GB" dirty="0"/>
              <a:t>Lasso regularisation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F52EE-B4AB-E3B1-BC67-211041ED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1480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B42CC-588E-6981-4402-C9292244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7772400" cy="33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Dataset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86C2-6BC6-111B-DDD5-12ECF5F7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565"/>
            <a:ext cx="4340087" cy="2896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164CD-AEF3-E7CF-49BB-1214B881C3F7}"/>
              </a:ext>
            </a:extLst>
          </p:cNvPr>
          <p:cNvSpPr txBox="1"/>
          <p:nvPr/>
        </p:nvSpPr>
        <p:spPr>
          <a:xfrm>
            <a:off x="1580322" y="4532244"/>
            <a:ext cx="33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this linear relation meaningful?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480F3-1C26-3DF7-676E-7E18C45D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44" y="1451992"/>
            <a:ext cx="6576392" cy="436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44F7A-2A82-A5F5-5A4B-76767AFE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9646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Wise advice from others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A1E2B-A6C1-3DC9-9636-54F2E47D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2972"/>
            <a:ext cx="7772400" cy="28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1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6199B-CA97-A792-D697-0063B2D98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Next Lecture …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B3A2-C998-98D5-F4DE-980F1357C0EC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L8. Supervised learning.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023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Dataset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732BC-97C2-DF7D-01C9-7D5793B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351"/>
            <a:ext cx="4387147" cy="2894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FA54D-F2C9-D821-9C5E-CCD65053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8" y="1348350"/>
            <a:ext cx="4438496" cy="2894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719EA-FCE1-14F5-ECD6-58CED7843625}"/>
              </a:ext>
            </a:extLst>
          </p:cNvPr>
          <p:cNvSpPr txBox="1"/>
          <p:nvPr/>
        </p:nvSpPr>
        <p:spPr>
          <a:xfrm>
            <a:off x="1198605" y="4361935"/>
            <a:ext cx="8884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emphasising the 3 types of penguins, we note there is an underlying structure in the data.</a:t>
            </a:r>
          </a:p>
          <a:p>
            <a:r>
              <a:rPr lang="en-GB" dirty="0"/>
              <a:t>The second panel shows that the coefficients per class are close, but not matched.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C1FF9-CB01-A235-45EA-B15293AF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6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5BB6-DA69-C8A5-5EE7-E5FC551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regression. Dataset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C35A2-DEF2-19AC-9E49-46F14968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925"/>
            <a:ext cx="5257800" cy="3460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275B03-67E1-31AA-0BE0-D14A30C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80" y="1377925"/>
            <a:ext cx="5206479" cy="345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6F301-4121-5519-EB09-3C5D875D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790" y="4905394"/>
            <a:ext cx="3239210" cy="19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2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969</Words>
  <Application>Microsoft Macintosh PowerPoint</Application>
  <PresentationFormat>Widescreen</PresentationFormat>
  <Paragraphs>120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Applied Data Science L6-7. Supervised Learning. Regression</vt:lpstr>
      <vt:lpstr>Outline [Regression 1]</vt:lpstr>
      <vt:lpstr>Linear regression. Definition</vt:lpstr>
      <vt:lpstr>Linear regression. Definition</vt:lpstr>
      <vt:lpstr>Linear regression. Definition</vt:lpstr>
      <vt:lpstr>Linear regression. Why is regression useful?</vt:lpstr>
      <vt:lpstr>Linear regression. Dataset structure</vt:lpstr>
      <vt:lpstr>Linear regression. Dataset structure</vt:lpstr>
      <vt:lpstr>Linear regression. Dataset structure</vt:lpstr>
      <vt:lpstr>Linear regression. One feature model</vt:lpstr>
      <vt:lpstr>Linear regression. Residuals</vt:lpstr>
      <vt:lpstr>Linear regression. Estimates</vt:lpstr>
      <vt:lpstr>Linear regression. Flipper length</vt:lpstr>
      <vt:lpstr>Linear regression. Bill length</vt:lpstr>
      <vt:lpstr>Linear regression. Bill depth</vt:lpstr>
      <vt:lpstr>Linear regression. Standard errors</vt:lpstr>
      <vt:lpstr>Linear regression. Hypothesis testing</vt:lpstr>
      <vt:lpstr>Linear regression. P values</vt:lpstr>
      <vt:lpstr>Linear regression</vt:lpstr>
      <vt:lpstr>Linear regression</vt:lpstr>
      <vt:lpstr>Linear regression</vt:lpstr>
      <vt:lpstr>Linear regression. Assessing accuracy</vt:lpstr>
      <vt:lpstr>Linear regression. Assessing accuracy</vt:lpstr>
      <vt:lpstr>Linear regression. Main points</vt:lpstr>
      <vt:lpstr>Linear regression. Other loss functions L1 loss function</vt:lpstr>
      <vt:lpstr>Linear regression Mean Bias Error</vt:lpstr>
      <vt:lpstr>Linear regression. L2 loss</vt:lpstr>
      <vt:lpstr>Linear regression. Loss functions</vt:lpstr>
      <vt:lpstr>Linear regression Huber loss</vt:lpstr>
      <vt:lpstr>Linear regression Comparison of loss functions</vt:lpstr>
      <vt:lpstr>Linear regression. Comparison of loss functions</vt:lpstr>
      <vt:lpstr>Linear regression. MAE loss</vt:lpstr>
      <vt:lpstr>Linear regression. Huber loss</vt:lpstr>
      <vt:lpstr>Linear regression.  Comparison loss functions. Residuals</vt:lpstr>
      <vt:lpstr>Linear regression. Comparison of loss functions</vt:lpstr>
      <vt:lpstr>Linear regression. Homoscedasticity of residuals</vt:lpstr>
      <vt:lpstr>Linear regression. Bias/Variance tradeoff</vt:lpstr>
      <vt:lpstr>Linear regression. Bias/variance decomposition</vt:lpstr>
      <vt:lpstr>Linear regression</vt:lpstr>
      <vt:lpstr>Outline [Regression 2]</vt:lpstr>
      <vt:lpstr>Linear regression. Multiple regression</vt:lpstr>
      <vt:lpstr>Linear regression. Pre-processing tests</vt:lpstr>
      <vt:lpstr>Linear regression Assessment of colinearity</vt:lpstr>
      <vt:lpstr>Linear regression. Questions related to multiple predictors</vt:lpstr>
      <vt:lpstr>Linear regression Important variables</vt:lpstr>
      <vt:lpstr>Linear regression. Forward selection</vt:lpstr>
      <vt:lpstr>Linear regression Forward selection</vt:lpstr>
      <vt:lpstr>Linear regression Forward selection</vt:lpstr>
      <vt:lpstr>Linear regression Forward selection</vt:lpstr>
      <vt:lpstr>Linear regression Backward selection</vt:lpstr>
      <vt:lpstr>Linear regression Backward selection</vt:lpstr>
      <vt:lpstr>Linear regression Backward selection</vt:lpstr>
      <vt:lpstr>Linear regression. Backward selection</vt:lpstr>
      <vt:lpstr>Linear regression. Mixed selection</vt:lpstr>
      <vt:lpstr>Linear regression. Models with categorical variables</vt:lpstr>
      <vt:lpstr>Linear regression Models with categorical variables</vt:lpstr>
      <vt:lpstr>Linear regression Models with categorical variables</vt:lpstr>
      <vt:lpstr>Non-parametric models. Decision trees Brief contrast</vt:lpstr>
      <vt:lpstr>Non-parametric models. Decision trees Brief contrast</vt:lpstr>
      <vt:lpstr>Non-parametric models. Decision trees Brief contrast</vt:lpstr>
      <vt:lpstr>Non-parametric models. Decision trees Brief contrast</vt:lpstr>
      <vt:lpstr>Non-parametric models. Decision trees Brief contrast</vt:lpstr>
      <vt:lpstr>Non-parametric models. Decision trees Brief contrast</vt:lpstr>
      <vt:lpstr>Non-parametric models. Decision trees Brief contrast</vt:lpstr>
      <vt:lpstr>Non-parametric models. Decision trees Brief contrast</vt:lpstr>
      <vt:lpstr>Linear regression </vt:lpstr>
      <vt:lpstr>Linear regression. Regularisation</vt:lpstr>
      <vt:lpstr>Linear regression. Ridge regularisation</vt:lpstr>
      <vt:lpstr>Linear regression. Lasso regularisation</vt:lpstr>
      <vt:lpstr>Wise advice from others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L3. Data Science toolkit. Part 1</dc:title>
  <dc:creator>Irina Mohorianu</dc:creator>
  <cp:lastModifiedBy>Irina Mohorianu</cp:lastModifiedBy>
  <cp:revision>22</cp:revision>
  <dcterms:created xsi:type="dcterms:W3CDTF">2023-10-15T11:34:14Z</dcterms:created>
  <dcterms:modified xsi:type="dcterms:W3CDTF">2023-10-18T18:56:08Z</dcterms:modified>
</cp:coreProperties>
</file>